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Poiret One"/>
      <p:regular r:id="rId26"/>
    </p:embeddedFont>
    <p:embeddedFont>
      <p:font typeface="Gloria Halleluja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iretOne-regular.fntdata"/><Relationship Id="rId25" Type="http://schemas.openxmlformats.org/officeDocument/2006/relationships/slide" Target="slides/slide21.xml"/><Relationship Id="rId27" Type="http://schemas.openxmlformats.org/officeDocument/2006/relationships/font" Target="fonts/GloriaHallelujah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" sz="1100" u="none" cap="none" strike="noStrike"/>
              <a:t>Explains what HR is.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" sz="1100" u="none" cap="none" strike="noStrike"/>
              <a:t>Explains how Black People wanted to be viewed back then.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724400" y="0"/>
            <a:ext cx="3012140" cy="5140546"/>
          </a:xfrm>
          <a:custGeom>
            <a:pathLst>
              <a:path extrusionOk="0" h="120000" w="120000">
                <a:moveTo>
                  <a:pt x="104529" y="0"/>
                </a:moveTo>
                <a:lnTo>
                  <a:pt x="111219" y="10658"/>
                </a:lnTo>
                <a:lnTo>
                  <a:pt x="72752" y="22787"/>
                </a:lnTo>
                <a:lnTo>
                  <a:pt x="84878" y="43185"/>
                </a:lnTo>
                <a:lnTo>
                  <a:pt x="46829" y="55865"/>
                </a:lnTo>
                <a:lnTo>
                  <a:pt x="58536" y="76263"/>
                </a:lnTo>
                <a:lnTo>
                  <a:pt x="19651" y="88943"/>
                </a:lnTo>
                <a:lnTo>
                  <a:pt x="32195" y="109525"/>
                </a:lnTo>
                <a:lnTo>
                  <a:pt x="0" y="120000"/>
                </a:lnTo>
                <a:lnTo>
                  <a:pt x="15470" y="120000"/>
                </a:lnTo>
                <a:lnTo>
                  <a:pt x="40139" y="110444"/>
                </a:lnTo>
                <a:lnTo>
                  <a:pt x="28432" y="89678"/>
                </a:lnTo>
                <a:lnTo>
                  <a:pt x="66898" y="77182"/>
                </a:lnTo>
                <a:lnTo>
                  <a:pt x="54355" y="56600"/>
                </a:lnTo>
                <a:lnTo>
                  <a:pt x="94076" y="43736"/>
                </a:lnTo>
                <a:lnTo>
                  <a:pt x="80278" y="23522"/>
                </a:lnTo>
                <a:lnTo>
                  <a:pt x="119999" y="10658"/>
                </a:lnTo>
                <a:lnTo>
                  <a:pt x="11289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4571999" y="0"/>
            <a:ext cx="4546599" cy="5143498"/>
            <a:chOff x="1447" y="0"/>
            <a:chExt cx="2862" cy="4319"/>
          </a:xfrm>
        </p:grpSpPr>
        <p:sp>
          <p:nvSpPr>
            <p:cNvPr id="12" name="Shape 12"/>
            <p:cNvSpPr/>
            <p:nvPr/>
          </p:nvSpPr>
          <p:spPr>
            <a:xfrm>
              <a:off x="1447" y="0"/>
              <a:ext cx="1884" cy="4319"/>
            </a:xfrm>
            <a:custGeom>
              <a:pathLst>
                <a:path extrusionOk="0" h="120000" w="120000">
                  <a:moveTo>
                    <a:pt x="109374" y="0"/>
                  </a:moveTo>
                  <a:lnTo>
                    <a:pt x="115355" y="9916"/>
                  </a:lnTo>
                  <a:lnTo>
                    <a:pt x="75970" y="22361"/>
                  </a:lnTo>
                  <a:lnTo>
                    <a:pt x="88632" y="42888"/>
                  </a:lnTo>
                  <a:lnTo>
                    <a:pt x="49437" y="55305"/>
                  </a:lnTo>
                  <a:lnTo>
                    <a:pt x="61845" y="75944"/>
                  </a:lnTo>
                  <a:lnTo>
                    <a:pt x="22587" y="88277"/>
                  </a:lnTo>
                  <a:lnTo>
                    <a:pt x="35249" y="108916"/>
                  </a:lnTo>
                  <a:lnTo>
                    <a:pt x="0" y="120000"/>
                  </a:lnTo>
                  <a:lnTo>
                    <a:pt x="6935" y="120000"/>
                  </a:lnTo>
                  <a:lnTo>
                    <a:pt x="39639" y="109666"/>
                  </a:lnTo>
                  <a:lnTo>
                    <a:pt x="27359" y="89027"/>
                  </a:lnTo>
                  <a:lnTo>
                    <a:pt x="66489" y="76694"/>
                  </a:lnTo>
                  <a:lnTo>
                    <a:pt x="54082" y="56055"/>
                  </a:lnTo>
                  <a:lnTo>
                    <a:pt x="93404" y="43666"/>
                  </a:lnTo>
                  <a:lnTo>
                    <a:pt x="80869" y="23055"/>
                  </a:lnTo>
                  <a:lnTo>
                    <a:pt x="120000" y="10722"/>
                  </a:lnTo>
                  <a:lnTo>
                    <a:pt x="113764" y="0"/>
                  </a:lnTo>
                  <a:lnTo>
                    <a:pt x="109374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1559" y="0"/>
              <a:ext cx="1977" cy="4319"/>
            </a:xfrm>
            <a:custGeom>
              <a:pathLst>
                <a:path extrusionOk="0" h="120000" w="120000">
                  <a:moveTo>
                    <a:pt x="101445" y="0"/>
                  </a:moveTo>
                  <a:lnTo>
                    <a:pt x="107751" y="10611"/>
                  </a:lnTo>
                  <a:lnTo>
                    <a:pt x="70338" y="23055"/>
                  </a:lnTo>
                  <a:lnTo>
                    <a:pt x="82283" y="43611"/>
                  </a:lnTo>
                  <a:lnTo>
                    <a:pt x="45053" y="56000"/>
                  </a:lnTo>
                  <a:lnTo>
                    <a:pt x="56755" y="76638"/>
                  </a:lnTo>
                  <a:lnTo>
                    <a:pt x="19343" y="89000"/>
                  </a:lnTo>
                  <a:lnTo>
                    <a:pt x="31349" y="109638"/>
                  </a:lnTo>
                  <a:lnTo>
                    <a:pt x="0" y="120000"/>
                  </a:lnTo>
                  <a:lnTo>
                    <a:pt x="18433" y="120000"/>
                  </a:lnTo>
                  <a:lnTo>
                    <a:pt x="43476" y="111805"/>
                  </a:lnTo>
                  <a:lnTo>
                    <a:pt x="31591" y="91111"/>
                  </a:lnTo>
                  <a:lnTo>
                    <a:pt x="68883" y="78777"/>
                  </a:lnTo>
                  <a:lnTo>
                    <a:pt x="57059" y="58138"/>
                  </a:lnTo>
                  <a:lnTo>
                    <a:pt x="94532" y="45777"/>
                  </a:lnTo>
                  <a:lnTo>
                    <a:pt x="82587" y="25138"/>
                  </a:lnTo>
                  <a:lnTo>
                    <a:pt x="120000" y="12805"/>
                  </a:lnTo>
                  <a:lnTo>
                    <a:pt x="112723" y="0"/>
                  </a:lnTo>
                  <a:lnTo>
                    <a:pt x="101445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2089" y="0"/>
              <a:ext cx="1805" cy="4319"/>
            </a:xfrm>
            <a:custGeom>
              <a:pathLst>
                <a:path extrusionOk="0" h="120000" w="120000">
                  <a:moveTo>
                    <a:pt x="97142" y="0"/>
                  </a:moveTo>
                  <a:lnTo>
                    <a:pt x="106578" y="14166"/>
                  </a:lnTo>
                  <a:lnTo>
                    <a:pt x="65581" y="26611"/>
                  </a:lnTo>
                  <a:lnTo>
                    <a:pt x="78604" y="47111"/>
                  </a:lnTo>
                  <a:lnTo>
                    <a:pt x="37873" y="59500"/>
                  </a:lnTo>
                  <a:lnTo>
                    <a:pt x="50764" y="80138"/>
                  </a:lnTo>
                  <a:lnTo>
                    <a:pt x="9767" y="92472"/>
                  </a:lnTo>
                  <a:lnTo>
                    <a:pt x="22857" y="113111"/>
                  </a:lnTo>
                  <a:lnTo>
                    <a:pt x="0" y="120000"/>
                  </a:lnTo>
                  <a:lnTo>
                    <a:pt x="20199" y="120000"/>
                  </a:lnTo>
                  <a:lnTo>
                    <a:pt x="36146" y="115305"/>
                  </a:lnTo>
                  <a:lnTo>
                    <a:pt x="23189" y="94611"/>
                  </a:lnTo>
                  <a:lnTo>
                    <a:pt x="64119" y="82250"/>
                  </a:lnTo>
                  <a:lnTo>
                    <a:pt x="51029" y="61666"/>
                  </a:lnTo>
                  <a:lnTo>
                    <a:pt x="92026" y="49333"/>
                  </a:lnTo>
                  <a:lnTo>
                    <a:pt x="79003" y="28638"/>
                  </a:lnTo>
                  <a:lnTo>
                    <a:pt x="120000" y="16277"/>
                  </a:lnTo>
                  <a:lnTo>
                    <a:pt x="109435" y="0"/>
                  </a:lnTo>
                  <a:lnTo>
                    <a:pt x="9714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2462" y="0"/>
              <a:ext cx="1847" cy="4319"/>
            </a:xfrm>
            <a:custGeom>
              <a:pathLst>
                <a:path extrusionOk="0" h="120000" w="120000">
                  <a:moveTo>
                    <a:pt x="85129" y="0"/>
                  </a:moveTo>
                  <a:lnTo>
                    <a:pt x="95779" y="16833"/>
                  </a:lnTo>
                  <a:lnTo>
                    <a:pt x="55584" y="29305"/>
                  </a:lnTo>
                  <a:lnTo>
                    <a:pt x="68441" y="49833"/>
                  </a:lnTo>
                  <a:lnTo>
                    <a:pt x="28506" y="62222"/>
                  </a:lnTo>
                  <a:lnTo>
                    <a:pt x="41168" y="82805"/>
                  </a:lnTo>
                  <a:lnTo>
                    <a:pt x="1038" y="95222"/>
                  </a:lnTo>
                  <a:lnTo>
                    <a:pt x="13961" y="115805"/>
                  </a:lnTo>
                  <a:lnTo>
                    <a:pt x="0" y="120000"/>
                  </a:lnTo>
                  <a:lnTo>
                    <a:pt x="37012" y="120000"/>
                  </a:lnTo>
                  <a:lnTo>
                    <a:pt x="37922" y="119555"/>
                  </a:lnTo>
                  <a:lnTo>
                    <a:pt x="25389" y="99166"/>
                  </a:lnTo>
                  <a:lnTo>
                    <a:pt x="65259" y="86611"/>
                  </a:lnTo>
                  <a:lnTo>
                    <a:pt x="52597" y="66111"/>
                  </a:lnTo>
                  <a:lnTo>
                    <a:pt x="92337" y="53777"/>
                  </a:lnTo>
                  <a:lnTo>
                    <a:pt x="79805" y="33138"/>
                  </a:lnTo>
                  <a:lnTo>
                    <a:pt x="119999" y="20638"/>
                  </a:lnTo>
                  <a:lnTo>
                    <a:pt x="107142" y="0"/>
                  </a:lnTo>
                  <a:lnTo>
                    <a:pt x="85129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746437"/>
            <a:ext cx="52587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1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4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-5400000">
            <a:off x="6431898" y="2431397"/>
            <a:ext cx="904305" cy="4519895"/>
          </a:xfrm>
          <a:custGeom>
            <a:pathLst>
              <a:path extrusionOk="0" h="120000" w="12000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1" i="0" sz="3600" u="none" cap="none" strike="noStrike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rgbClr val="A6412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-5400000">
            <a:off x="6431898" y="2431397"/>
            <a:ext cx="904305" cy="4519895"/>
          </a:xfrm>
          <a:custGeom>
            <a:pathLst>
              <a:path extrusionOk="0" h="120000" w="12000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1" i="0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1" i="0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Shape 29"/>
          <p:cNvSpPr/>
          <p:nvPr/>
        </p:nvSpPr>
        <p:spPr>
          <a:xfrm rot="-5400000">
            <a:off x="6431898" y="2431397"/>
            <a:ext cx="904305" cy="4519895"/>
          </a:xfrm>
          <a:custGeom>
            <a:pathLst>
              <a:path extrusionOk="0" h="120000" w="12000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Shape 32"/>
          <p:cNvSpPr/>
          <p:nvPr/>
        </p:nvSpPr>
        <p:spPr>
          <a:xfrm rot="10800000">
            <a:off x="7938258" y="0"/>
            <a:ext cx="1205741" cy="3389922"/>
          </a:xfrm>
          <a:custGeom>
            <a:pathLst>
              <a:path extrusionOk="0" h="120000" w="12000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 rot="5400000">
            <a:off x="1807793" y="-1807794"/>
            <a:ext cx="904305" cy="4519895"/>
          </a:xfrm>
          <a:custGeom>
            <a:pathLst>
              <a:path extrusionOk="0" h="120000" w="12000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rot="-5400000">
            <a:off x="6431898" y="2431397"/>
            <a:ext cx="904305" cy="4519895"/>
          </a:xfrm>
          <a:custGeom>
            <a:pathLst>
              <a:path extrusionOk="0" h="120000" w="12000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753576"/>
            <a:ext cx="1205741" cy="3389922"/>
          </a:xfrm>
          <a:custGeom>
            <a:pathLst>
              <a:path extrusionOk="0" h="120000" w="120000">
                <a:moveTo>
                  <a:pt x="91" y="0"/>
                </a:moveTo>
                <a:cubicBezTo>
                  <a:pt x="632" y="39770"/>
                  <a:pt x="-375" y="80229"/>
                  <a:pt x="164" y="120000"/>
                </a:cubicBezTo>
                <a:lnTo>
                  <a:pt x="82731" y="119960"/>
                </a:lnTo>
                <a:lnTo>
                  <a:pt x="120000" y="102236"/>
                </a:lnTo>
                <a:lnTo>
                  <a:pt x="35740" y="82999"/>
                </a:lnTo>
                <a:lnTo>
                  <a:pt x="87592" y="57710"/>
                </a:lnTo>
                <a:lnTo>
                  <a:pt x="4953" y="38473"/>
                </a:lnTo>
                <a:lnTo>
                  <a:pt x="55995" y="12752"/>
                </a:lnTo>
                <a:lnTo>
                  <a:pt x="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b="1" i="0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3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Relationship Id="rId5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ramsbowler16.deviantart.com/art/Harlem-Renaissance-49781855" TargetMode="External"/><Relationship Id="rId4" Type="http://schemas.openxmlformats.org/officeDocument/2006/relationships/hyperlink" Target="http://jaztine.edublogs.org/2013/02/06/how-segregation-influenced-the-harlem-renaissance/" TargetMode="External"/><Relationship Id="rId5" Type="http://schemas.openxmlformats.org/officeDocument/2006/relationships/hyperlink" Target="http://www.jordandewilde.com/2/post/2013/02/arts-of-the-harlem-renaissance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biography.com/people/groups/movement/harlem-renaissance/photos/harlem-renaissance-figures" TargetMode="External"/><Relationship Id="rId4" Type="http://schemas.openxmlformats.org/officeDocument/2006/relationships/hyperlink" Target="http://www.jerryjazzmusician.com/2006/08/harlem-of-the-west-the-san-francisco-fillmore-jazz-era-author-elizabeth-pepin/" TargetMode="External"/><Relationship Id="rId5" Type="http://schemas.openxmlformats.org/officeDocument/2006/relationships/hyperlink" Target="http://www.jerryjazzmusician.com/2006/08/harlem-of-the-west-the-san-francisco-fillmore-jazz-era-author-elizabeth-pepin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group5art.edublogs.org/files/2010/03/motley1.jpg" TargetMode="External"/><Relationship Id="rId4" Type="http://schemas.openxmlformats.org/officeDocument/2006/relationships/hyperlink" Target="http://artsedge.kennedy-center.org/educators/lessons/grade-6-8/Capturing_History.aspx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aawomeninhr.blogspot.com/" TargetMode="External"/><Relationship Id="rId4" Type="http://schemas.openxmlformats.org/officeDocument/2006/relationships/hyperlink" Target="http://gatheringbooks.wordpress.com/2012/03/26/nonfiction-monday-skit-scat-raggedy-cat-ella-fitzgerald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newdeal.feri.org/library/k87.htm" TargetMode="External"/><Relationship Id="rId4" Type="http://schemas.openxmlformats.org/officeDocument/2006/relationships/hyperlink" Target="http://hrpoets1.wikispaces.com/page/history/Gwendolyn+Bennett+11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exhibitions.nypl.org/arficanaage/essay-renaissance.html" TargetMode="External"/><Relationship Id="rId4" Type="http://schemas.openxmlformats.org/officeDocument/2006/relationships/hyperlink" Target="http://www.womanist-musings.com/2011/01/zora-neale-hurston-biography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stateofhbcus.wordpress.com/2011/07/20/zora-neale-hurston-the-howard-university-years/" TargetMode="External"/><Relationship Id="rId4" Type="http://schemas.openxmlformats.org/officeDocument/2006/relationships/hyperlink" Target="http://www.miamiherald.com/2008/04/03/481973/galler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angerousliasonsblog.blogspot.com/2012/09/things-i-really-really-love.html" TargetMode="External"/><Relationship Id="rId4" Type="http://schemas.openxmlformats.org/officeDocument/2006/relationships/hyperlink" Target="http://www.laniro.co.uk/x/2a7cf51f6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9" Type="http://schemas.openxmlformats.org/officeDocument/2006/relationships/image" Target="../media/image01.jp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07.jpg"/><Relationship Id="rId8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ineedartandcoffee.blogspot.com/2010/06/influences-romare-bearden.html" TargetMode="External"/><Relationship Id="rId4" Type="http://schemas.openxmlformats.org/officeDocument/2006/relationships/hyperlink" Target="http://fiftybooksproject.blogspot.com/2012/03/their-eyes-were-watching-god-by-zora.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zoranealehurston.com/books/" TargetMode="External"/><Relationship Id="rId4" Type="http://schemas.openxmlformats.org/officeDocument/2006/relationships/hyperlink" Target="http://aalbc.com/authors/wallace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05.jpg"/><Relationship Id="rId5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3.jpg"/><Relationship Id="rId5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345400"/>
            <a:ext cx="77724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			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The Harlem Renaissance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 rot="-369">
            <a:off x="214324" y="2625398"/>
            <a:ext cx="8381999" cy="1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Lydia Mathis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Zora Neale Hurston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700" y="1266825"/>
            <a:ext cx="2857499" cy="2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6025" y="1063375"/>
            <a:ext cx="2455423" cy="38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7272" y="415774"/>
            <a:ext cx="2345924" cy="446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189250" y="3876675"/>
            <a:ext cx="1076999" cy="36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19.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282687" y="4776900"/>
            <a:ext cx="1022100" cy="36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20.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365325" y="4821300"/>
            <a:ext cx="1195499" cy="36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21.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oiret One"/>
                <a:ea typeface="Poiret One"/>
                <a:cs typeface="Poiret One"/>
                <a:sym typeface="Poiret One"/>
              </a:rPr>
              <a:t>Works Cited 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Boyd, Valerie. "About Zora Neale Hurston." </a:t>
            </a:r>
            <a:r>
              <a:rPr i="1"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The Official Website of Zora Neale Hurston</a:t>
            </a: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. Sonnet</a:t>
            </a:r>
          </a:p>
          <a:p>
            <a:pPr indent="457200"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Media, 2013. Web. Mar. 2014.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"Cotton Club." </a:t>
            </a:r>
            <a:r>
              <a:rPr i="1"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Encyclopaedia Britannica. Britannica Academic</a:t>
            </a: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. Encyclopædia Britannica Inc., 2016. Web.</a:t>
            </a:r>
          </a:p>
          <a:p>
            <a:pPr indent="457200"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18 Apr. 2016.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latin typeface="Poiret One"/>
                <a:ea typeface="Poiret One"/>
                <a:cs typeface="Poiret One"/>
                <a:sym typeface="Poiret One"/>
              </a:rPr>
              <a:t>"Gwendolyn Bennett." </a:t>
            </a:r>
            <a:r>
              <a:rPr i="1" lang="en" sz="1200">
                <a:solidFill>
                  <a:srgbClr val="333333"/>
                </a:solidFill>
                <a:latin typeface="Poiret One"/>
                <a:ea typeface="Poiret One"/>
                <a:cs typeface="Poiret One"/>
                <a:sym typeface="Poiret One"/>
              </a:rPr>
              <a:t>Encyclopaedia Britannica. Britannica Academic</a:t>
            </a:r>
            <a:r>
              <a:rPr lang="en" sz="1200">
                <a:solidFill>
                  <a:srgbClr val="333333"/>
                </a:solidFill>
                <a:latin typeface="Poiret One"/>
                <a:ea typeface="Poiret One"/>
                <a:cs typeface="Poiret One"/>
                <a:sym typeface="Poiret One"/>
              </a:rPr>
              <a:t>. Encyclopædia</a:t>
            </a:r>
          </a:p>
          <a:p>
            <a:pPr indent="457200"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333333"/>
                </a:solidFill>
                <a:latin typeface="Poiret One"/>
                <a:ea typeface="Poiret One"/>
                <a:cs typeface="Poiret One"/>
                <a:sym typeface="Poiret One"/>
              </a:rPr>
              <a:t>Britannica Inc., 2016. Web. 18 Apr. 2016. </a:t>
            </a:r>
          </a:p>
          <a:p>
            <a:pPr indent="0" lvl="0" mar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"Romare Bearden." </a:t>
            </a:r>
            <a:r>
              <a:rPr i="1"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Encyclopaedia Britannica. Britannica Academic</a:t>
            </a: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. Encyclopædia Britannica Inc., 2016. Web. 18 Apr. 2016.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Sonneborn, Liz. </a:t>
            </a:r>
            <a:r>
              <a:rPr i="1"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The Great Black Migrations : From The Rural South To The Urban </a:t>
            </a:r>
          </a:p>
          <a:p>
            <a:pPr indent="457200"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i="1"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North</a:t>
            </a: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. New York: Chelsea House, 2010. </a:t>
            </a:r>
            <a:r>
              <a:rPr i="1"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eBook Collection (EBSCOhost)</a:t>
            </a: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. Web.</a:t>
            </a:r>
          </a:p>
          <a:p>
            <a:pPr indent="457200"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18 Apr. 2016.</a:t>
            </a:r>
          </a:p>
          <a:p>
            <a:pPr indent="0" lvl="0" mar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86375"/>
            <a:ext cx="8229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(Fig</a:t>
            </a:r>
            <a:r>
              <a:rPr lang="en">
                <a:latin typeface="Poiret One"/>
                <a:ea typeface="Poiret One"/>
                <a:cs typeface="Poiret One"/>
                <a:sym typeface="Poiret One"/>
              </a:rPr>
              <a:t>ures)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531350" y="502450"/>
            <a:ext cx="8229600" cy="3960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Bowler, Rams. “Harlem Renaissance”.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Deviantart.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 27 February 2007. Web. 24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http://ramsbowler16.deviantart.com/art/Harlem-Renaissance-49781855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Jaztine. “How Segregation Influenced The Harlem Renaissance”. The Harlem Renaissance. 6 February 2013. Web. 24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http://jaztine.edublogs.org/2013/02/06/how-segregation-influenced-the-harlem-renaissance/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3, 5, 6)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Dewilde, Jordan. “Arts of the Harlem Renaissance”. Wilde Art. 6 February 2013. Web. 24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5"/>
              </a:rPr>
              <a:t>http://www.jordandewilde.com/2/post/2013/02/arts-of-the-harlem-renaissance.html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9907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4.)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“Harlem Renaissance Figures”. Famous Harlem Renaissance People. 2013. Web. 24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http://www.biography.com/people/groups/movement/harlem-renaissance/photos/harlem-renaissance-figures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7.)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Pepin, Elizabeth. “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Harlem of the West: The San Francisco Fillmore Jazz Era author Elizabeth Pepin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”. Jerry Jazz Musician. 16 August 2006. Web. 24 March 2014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5"/>
              </a:rPr>
              <a:t>http://www.jerryjazzmusician.com/2006/08/harlem-of-the-west-the-san-francisco-fillmore-jazz-era-author-elizabeth-pepin/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8.)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“Artists During the Harlem Renaissance”. </a:t>
            </a:r>
            <a:r>
              <a:rPr b="0" i="1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Edublogs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. 2014. Web. 20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http://group5art.edublogs.org/files/2010/03/motley1.jpg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10.)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“Capturing History”. The Kennedy Center Arts Edge. 2014. Web. 23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http://artsedge.kennedy-center.org/educators/lessons/grade-6-8/Capturing_History.aspx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11, 12, 14, and 15.)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“Harlem Renaissance: History”.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Women Of The Harlem Renaissance.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 Web. 22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http://aawomeninhr.blogspot.com/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13.)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GB, Myra. “Nonfiction Monday: Skit-Scat Raggedy Cat Ella Fitzgerald”. Gathering Books. 26 March 2012. Web. 23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http://gatheringbooks.wordpress.com/2012/03/26/nonfiction-monday-skit-scat-raggedy-cat-ella-fitzgerald/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16.)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“Gwendolyn Bennett, Art Center Director”.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New Deal Network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. Web. 22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http://newdeal.feri.org/library/k87.htm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17.)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Bennett, Erica. “Gwendolyn Bennett: An Activist of the Arts”.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HR Poets.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 19 March 2012. Web. 22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http://hrpoets1.wikispaces.com/page/history/Gwendolyn+Bennett+11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066825"/>
            <a:ext cx="8229600" cy="3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18.)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Graham, Maryemma. “The New Negro Renaissance”.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Africana Age.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 2011. Web. 22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http://exhibitions.nypl.org/arficanaage/essay-renaissance.html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19)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Martin, Renee. “Zora Neale Hurston Biography”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Womanist Musings.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 7 January 2011. Web. 22 March 2014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http://www.womanist-musings.com/2011/01/zora-neale-hurston-biography.html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78" name="Shape 178"/>
          <p:cNvSpPr txBox="1"/>
          <p:nvPr>
            <p:ph type="title"/>
          </p:nvPr>
        </p:nvSpPr>
        <p:spPr>
          <a:xfrm>
            <a:off x="412750" y="2094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20.)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McClure, Brian. “Zora Neale Hurston: The Howard University Years”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State of HBCUs. 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20 July 2011. Web. 22 March 2014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http://stateofhbcus.wordpress.com/2011/07/20/zora-neale-hurston-the-howard-university-years/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21.)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“Gallery | Zora Neale Hurston: ‘The Genius of the South’”.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Miami Herald Entertainment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. 2014. 22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http://www.miamiherald.com/2008/04/03/481973/gallery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22.)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Lowe, Barbara. “Things I really really love!”. </a:t>
            </a:r>
            <a:r>
              <a:rPr b="0" i="0" lang="en" sz="1800" u="sng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Dangerous Liason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. 16 September 2012. Web. 23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http://dangerousliasonsblog.blogspot.com/2012/09/things-i-really-really-love.html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23. and 24.)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“Romare Bearden Art in Harlem Renaissance”. Laniro. 22 December 2011. Web. 23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http://www.laniro.co.uk/x/2a7cf51f62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subTitle"/>
          </p:nvPr>
        </p:nvSpPr>
        <p:spPr>
          <a:xfrm>
            <a:off x="235575" y="92600"/>
            <a:ext cx="5581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The Harlem Renaissance </a:t>
            </a: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77" y="851450"/>
            <a:ext cx="2485696" cy="214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1275" y="833037"/>
            <a:ext cx="1769825" cy="21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562" y="2997418"/>
            <a:ext cx="2669322" cy="202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4875" y="2997425"/>
            <a:ext cx="2991755" cy="197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1100" y="833050"/>
            <a:ext cx="1405524" cy="21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96625" y="851450"/>
            <a:ext cx="3227699" cy="188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96625" y="2737650"/>
            <a:ext cx="3227699" cy="223974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5985625" y="294950"/>
            <a:ext cx="2347799" cy="38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1-7 (clockwise)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25.)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Ganzevort, Thomas. “Influences: Romare Bearden”. ineedartandcoffee. 25 June 2010. Web. 23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http://ineedartandcoffee.blogspot.com/2010/06/influences-romare-bearden.html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26.)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Christopher. “Their Eyes Were Watching God”. Fifty Books Project. 14 March 2012. Web. 24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http://fiftybooksproject.blogspot.com/2012/03/their-eyes-were-watching-god-by-zora.html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Works Cited cont.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27 and 29.)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“Books and Audio”. Zora Neale Hurston. 2014. Web. 24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3"/>
              </a:rPr>
              <a:t>http://zoranealehurston.com/books/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(Figure 28.)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“Wallace Henry Thurman”. aalbc.com. 2014. Web. 24 March 2014. &lt;</a:t>
            </a:r>
            <a:r>
              <a:rPr b="0" i="0" lang="en" sz="1800" u="sng" cap="none" strike="noStrike">
                <a:solidFill>
                  <a:schemeClr val="hlink"/>
                </a:solidFill>
                <a:latin typeface="Poiret One"/>
                <a:ea typeface="Poiret One"/>
                <a:cs typeface="Poiret One"/>
                <a:sym typeface="Poiret One"/>
                <a:hlinkClick r:id="rId4"/>
              </a:rPr>
              <a:t>http://aalbc.com/authors/wallace.htm</a:t>
            </a:r>
            <a:r>
              <a:rPr b="0" i="0" lang="en" sz="1800" u="none" cap="none" strike="noStrike">
                <a:solidFill>
                  <a:schemeClr val="dk2"/>
                </a:solidFill>
                <a:latin typeface="Poiret One"/>
                <a:ea typeface="Poiret One"/>
                <a:cs typeface="Poiret One"/>
                <a:sym typeface="Poiret One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299975" y="1164425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b="0" i="0" lang="en" sz="2400" u="none" cap="none" strike="noStrike">
                <a:solidFill>
                  <a:srgbClr val="666666"/>
                </a:solidFill>
                <a:latin typeface="Poiret One"/>
                <a:ea typeface="Poiret One"/>
                <a:cs typeface="Poiret One"/>
                <a:sym typeface="Poiret One"/>
              </a:rPr>
              <a:t>The Harlem Renaissance was an opportunity for African Americans to express themselves through music, art, literature, and intellect.</a:t>
            </a:r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rgbClr val="A64128"/>
                </a:solidFill>
                <a:latin typeface="Poiret One"/>
                <a:ea typeface="Poiret One"/>
                <a:cs typeface="Poiret One"/>
                <a:sym typeface="Poiret One"/>
              </a:rPr>
              <a:t>A brief on the Harlem Renaissance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0" y="922350"/>
            <a:ext cx="4476748" cy="39677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6387725" y="4771050"/>
            <a:ext cx="1291798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8.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1171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rgbClr val="A64128"/>
                </a:solidFill>
                <a:latin typeface="Poiret One"/>
                <a:ea typeface="Poiret One"/>
                <a:cs typeface="Poiret One"/>
                <a:sym typeface="Poiret One"/>
              </a:rPr>
              <a:t>The Great Migration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183" y="1212700"/>
            <a:ext cx="2579298" cy="328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6375" y="1118000"/>
            <a:ext cx="4991099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012150" y="4581950"/>
            <a:ext cx="2455200" cy="31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9.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388075" y="4754675"/>
            <a:ext cx="3499498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10.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200" y="1084298"/>
            <a:ext cx="2456924" cy="35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3801" y="1084300"/>
            <a:ext cx="2030572" cy="34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688575" y="4638675"/>
            <a:ext cx="1210800" cy="31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11.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5899587" y="4557700"/>
            <a:ext cx="1210800" cy="31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12.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97875" y="144425"/>
            <a:ext cx="6976500" cy="84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Poiret One"/>
              <a:buNone/>
            </a:pPr>
            <a:r>
              <a:rPr b="1" i="0" lang="en" sz="3600" u="none" cap="none" strike="noStrike">
                <a:solidFill>
                  <a:schemeClr val="accent4"/>
                </a:solidFill>
                <a:latin typeface="Poiret One"/>
                <a:ea typeface="Poiret One"/>
                <a:cs typeface="Poiret One"/>
                <a:sym typeface="Poiret One"/>
              </a:rPr>
              <a:t>The New Negro Image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accent4"/>
                </a:solidFill>
                <a:latin typeface="Poiret One"/>
                <a:ea typeface="Poiret One"/>
                <a:cs typeface="Poiret One"/>
                <a:sym typeface="Poiret One"/>
              </a:rPr>
              <a:t>The Cotton Club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550" y="1505725"/>
            <a:ext cx="3806100" cy="283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5298" y="2746298"/>
            <a:ext cx="1762099" cy="22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3300" y="77748"/>
            <a:ext cx="4825149" cy="25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6721000" y="3078450"/>
            <a:ext cx="1810800" cy="16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Above: Figure 14.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Left: Figure 15.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777625" y="4510275"/>
            <a:ext cx="24885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13.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Romare Bearden 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2075" y="2899475"/>
            <a:ext cx="2651449" cy="199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4275" y="205972"/>
            <a:ext cx="2987049" cy="25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141" y="1267045"/>
            <a:ext cx="4758807" cy="33923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944275" y="4543625"/>
            <a:ext cx="3288298" cy="266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23</a:t>
            </a:r>
            <a:r>
              <a:rPr b="0" i="0" lang="en" sz="1100" u="none" cap="none" strike="noStrike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8498450" y="1133125"/>
            <a:ext cx="645600" cy="622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Fig. 24</a:t>
            </a:r>
            <a:r>
              <a:rPr b="0" i="0" lang="en" sz="1100" u="none" cap="none" strike="noStrike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4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643400" y="4832450"/>
            <a:ext cx="2519999" cy="266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25.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Literature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376" y="1485899"/>
            <a:ext cx="1970898" cy="2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100" y="993675"/>
            <a:ext cx="2250724" cy="33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5550" y="1186961"/>
            <a:ext cx="1970898" cy="300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9437" y="1447787"/>
            <a:ext cx="17145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38575" y="4426800"/>
            <a:ext cx="1804200" cy="345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26.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760500" y="4562725"/>
            <a:ext cx="1971000" cy="345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27.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355425" y="3966525"/>
            <a:ext cx="1418398" cy="345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28</a:t>
            </a:r>
            <a:r>
              <a:rPr b="0" i="0" lang="en" sz="1100" u="none" cap="none" strike="noStrike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468425" y="4324875"/>
            <a:ext cx="1218300" cy="345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29.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Gwendolyn Bennett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75" y="1203262"/>
            <a:ext cx="3809999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000" y="1584262"/>
            <a:ext cx="1943100" cy="235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0432" y="720550"/>
            <a:ext cx="2918317" cy="408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122000" y="4336850"/>
            <a:ext cx="1033198" cy="345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16.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254775" y="3936950"/>
            <a:ext cx="183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17.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687650" y="4754700"/>
            <a:ext cx="2166300" cy="345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Gloria Hallelujah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Figure 18.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